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8" r:id="rId3"/>
    <p:sldId id="264" r:id="rId4"/>
    <p:sldId id="265" r:id="rId5"/>
    <p:sldId id="313" r:id="rId6"/>
    <p:sldId id="332" r:id="rId7"/>
    <p:sldId id="333" r:id="rId8"/>
    <p:sldId id="271" r:id="rId9"/>
    <p:sldId id="270" r:id="rId10"/>
    <p:sldId id="299" r:id="rId11"/>
    <p:sldId id="274" r:id="rId12"/>
    <p:sldId id="308" r:id="rId13"/>
    <p:sldId id="307" r:id="rId14"/>
    <p:sldId id="318" r:id="rId15"/>
    <p:sldId id="319" r:id="rId16"/>
    <p:sldId id="320" r:id="rId17"/>
    <p:sldId id="321" r:id="rId18"/>
    <p:sldId id="322" r:id="rId19"/>
    <p:sldId id="324" r:id="rId20"/>
    <p:sldId id="325" r:id="rId21"/>
    <p:sldId id="329" r:id="rId22"/>
    <p:sldId id="331" r:id="rId23"/>
  </p:sldIdLst>
  <p:sldSz cx="6858000" cy="9144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>
    <p:restoredLeft sz="4266" autoAdjust="0"/>
    <p:restoredTop sz="94705" autoAdjust="0"/>
  </p:normalViewPr>
  <p:slideViewPr>
    <p:cSldViewPr>
      <p:cViewPr varScale="1">
        <p:scale>
          <a:sx n="46" d="100"/>
          <a:sy n="46" d="100"/>
        </p:scale>
        <p:origin x="-2612" y="-84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4408" cy="500549"/>
          </a:xfrm>
          <a:prstGeom prst="rect">
            <a:avLst/>
          </a:prstGeom>
        </p:spPr>
        <p:txBody>
          <a:bodyPr vert="horz" lIns="89191" tIns="44595" rIns="89191" bIns="44595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2215" y="0"/>
            <a:ext cx="2984408" cy="500549"/>
          </a:xfrm>
          <a:prstGeom prst="rect">
            <a:avLst/>
          </a:prstGeom>
        </p:spPr>
        <p:txBody>
          <a:bodyPr vert="horz" lIns="89191" tIns="44595" rIns="89191" bIns="44595" rtlCol="0"/>
          <a:lstStyle>
            <a:lvl1pPr algn="r">
              <a:defRPr sz="1200"/>
            </a:lvl1pPr>
          </a:lstStyle>
          <a:p>
            <a:fld id="{3E39E027-B4A8-45E0-93FA-E096EA0F177B}" type="datetimeFigureOut">
              <a:rPr lang="ru-RU" smtClean="0"/>
              <a:pPr/>
              <a:t>16.04.2021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035175" y="750888"/>
            <a:ext cx="2819400" cy="37592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9191" tIns="44595" rIns="89191" bIns="44595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355" y="4759876"/>
            <a:ext cx="5511453" cy="4509602"/>
          </a:xfrm>
          <a:prstGeom prst="rect">
            <a:avLst/>
          </a:prstGeom>
        </p:spPr>
        <p:txBody>
          <a:bodyPr vert="horz" lIns="89191" tIns="44595" rIns="89191" bIns="44595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518198"/>
            <a:ext cx="2984408" cy="500549"/>
          </a:xfrm>
          <a:prstGeom prst="rect">
            <a:avLst/>
          </a:prstGeom>
        </p:spPr>
        <p:txBody>
          <a:bodyPr vert="horz" lIns="89191" tIns="44595" rIns="89191" bIns="44595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2215" y="9518198"/>
            <a:ext cx="2984408" cy="500549"/>
          </a:xfrm>
          <a:prstGeom prst="rect">
            <a:avLst/>
          </a:prstGeom>
        </p:spPr>
        <p:txBody>
          <a:bodyPr vert="horz" lIns="89191" tIns="44595" rIns="89191" bIns="44595" rtlCol="0" anchor="b"/>
          <a:lstStyle>
            <a:lvl1pPr algn="r">
              <a:defRPr sz="1200"/>
            </a:lvl1pPr>
          </a:lstStyle>
          <a:p>
            <a:fld id="{DE19018E-0252-41A8-92BE-0CDA048D99D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543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F5DCD-8690-4858-852C-F56A4805BDFA}" type="datetimeFigureOut">
              <a:rPr lang="ru-RU" smtClean="0"/>
              <a:pPr/>
              <a:t>16.04.2021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88377-8FEF-44B7-91C3-A6218624AB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F5DCD-8690-4858-852C-F56A4805BDFA}" type="datetimeFigureOut">
              <a:rPr lang="ru-RU" smtClean="0"/>
              <a:pPr/>
              <a:t>16.04.2021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88377-8FEF-44B7-91C3-A6218624AB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F5DCD-8690-4858-852C-F56A4805BDFA}" type="datetimeFigureOut">
              <a:rPr lang="ru-RU" smtClean="0"/>
              <a:pPr/>
              <a:t>16.04.2021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88377-8FEF-44B7-91C3-A6218624AB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F5DCD-8690-4858-852C-F56A4805BDFA}" type="datetimeFigureOut">
              <a:rPr lang="ru-RU" smtClean="0"/>
              <a:pPr/>
              <a:t>16.04.2021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88377-8FEF-44B7-91C3-A6218624AB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F5DCD-8690-4858-852C-F56A4805BDFA}" type="datetimeFigureOut">
              <a:rPr lang="ru-RU" smtClean="0"/>
              <a:pPr/>
              <a:t>16.04.2021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88377-8FEF-44B7-91C3-A6218624AB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F5DCD-8690-4858-852C-F56A4805BDFA}" type="datetimeFigureOut">
              <a:rPr lang="ru-RU" smtClean="0"/>
              <a:pPr/>
              <a:t>16.04.2021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88377-8FEF-44B7-91C3-A6218624AB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F5DCD-8690-4858-852C-F56A4805BDFA}" type="datetimeFigureOut">
              <a:rPr lang="ru-RU" smtClean="0"/>
              <a:pPr/>
              <a:t>16.04.2021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88377-8FEF-44B7-91C3-A6218624AB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F5DCD-8690-4858-852C-F56A4805BDFA}" type="datetimeFigureOut">
              <a:rPr lang="ru-RU" smtClean="0"/>
              <a:pPr/>
              <a:t>16.04.2021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88377-8FEF-44B7-91C3-A6218624AB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F5DCD-8690-4858-852C-F56A4805BDFA}" type="datetimeFigureOut">
              <a:rPr lang="ru-RU" smtClean="0"/>
              <a:pPr/>
              <a:t>16.04.2021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88377-8FEF-44B7-91C3-A6218624AB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F5DCD-8690-4858-852C-F56A4805BDFA}" type="datetimeFigureOut">
              <a:rPr lang="ru-RU" smtClean="0"/>
              <a:pPr/>
              <a:t>16.04.2021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88377-8FEF-44B7-91C3-A6218624AB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F5DCD-8690-4858-852C-F56A4805BDFA}" type="datetimeFigureOut">
              <a:rPr lang="ru-RU" smtClean="0"/>
              <a:pPr/>
              <a:t>16.04.2021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88377-8FEF-44B7-91C3-A6218624AB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2F5DCD-8690-4858-852C-F56A4805BDFA}" type="datetimeFigureOut">
              <a:rPr lang="ru-RU" smtClean="0"/>
              <a:pPr/>
              <a:t>16.04.2021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588377-8FEF-44B7-91C3-A6218624AB9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img0.liveinternet.ru/images/attach/c/8/104/805/104805112_5111852_Gigiena1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19571"/>
            <a:ext cx="6858000" cy="9226078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42900" y="107504"/>
            <a:ext cx="6326460" cy="1656184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3200" b="1" dirty="0" smtClean="0">
                <a:solidFill>
                  <a:srgbClr val="603B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sz="3200" b="1" dirty="0" smtClean="0">
                <a:solidFill>
                  <a:srgbClr val="603B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3200" b="1" dirty="0">
                <a:solidFill>
                  <a:srgbClr val="603B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sz="3200" b="1" dirty="0">
                <a:solidFill>
                  <a:srgbClr val="603B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1800" b="1" dirty="0">
                <a:solidFill>
                  <a:srgbClr val="603B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МУНИЦИПАЛЬНОЕ КАЗЕННОЕ ДОШКОЛЬНОЕ ОБРАЗОВАТЕЛЬНОЕ УЧРЕЖДЕНИЕ</a:t>
            </a:r>
            <a:br>
              <a:rPr lang="ru-RU" sz="1800" b="1" dirty="0">
                <a:solidFill>
                  <a:srgbClr val="603B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1800" b="1" dirty="0">
                <a:solidFill>
                  <a:srgbClr val="603B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«КУЛИНСКИЙ ДЕТСКИЙ САД»</a:t>
            </a:r>
            <a:r>
              <a:rPr lang="ru-RU" sz="3200" b="1" dirty="0">
                <a:solidFill>
                  <a:srgbClr val="603B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sz="3200" b="1" dirty="0">
                <a:solidFill>
                  <a:srgbClr val="603B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8640" y="1763688"/>
            <a:ext cx="6634286" cy="1077218"/>
          </a:xfrm>
          <a:prstGeom prst="rect">
            <a:avLst/>
          </a:prstGeom>
          <a:effectLst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Портфолио  к конкурсу Воспитатель года - 2021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85614" y="7092280"/>
            <a:ext cx="6237312" cy="9541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800" b="1" i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Щамхалова</a:t>
            </a:r>
            <a:r>
              <a:rPr lang="ru-RU" sz="28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Милана</a:t>
            </a:r>
          </a:p>
          <a:p>
            <a:pPr algn="ctr">
              <a:defRPr/>
            </a:pPr>
            <a:r>
              <a:rPr lang="ru-RU" sz="2800" b="1" i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Кубитовна</a:t>
            </a:r>
            <a:endParaRPr lang="ru-RU" sz="2800" b="1" i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0" t="7000" r="43300" b="18800"/>
          <a:stretch/>
        </p:blipFill>
        <p:spPr>
          <a:xfrm>
            <a:off x="2120094" y="2911597"/>
            <a:ext cx="3168352" cy="38164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img0.liveinternet.ru/images/attach/c/8/104/805/104805112_5111852_Gigiena1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задачи и направления работы</a:t>
            </a:r>
            <a:endParaRPr lang="ru-RU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8640" y="1691680"/>
            <a:ext cx="6264696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000" dirty="0" smtClean="0"/>
              <a:t>Укреплять и сохранять здоровье детей. Воспитывать культурно-гигиенические навыки самообслуживания. Развивать основные движения, предупреждать утомление. Развивать восприятие, внимание, память детей.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smtClean="0"/>
              <a:t>Расширять опыт ориентировки в окружающем, обогащать детей разнообразными сенсорными впечатлениями.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smtClean="0"/>
              <a:t>Развивать речь детей. Расширять их словарный запас совершенствовать грамматическую структуру речи. Учить понимать речь взрослых без наглядного сопровождения. Добиваться того, чтобы к концу года речь стала полноценным средством общения детей друг с другом.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smtClean="0"/>
              <a:t>Формировать предпосылки сюжетно- ролевой игры, развивать умение играть рядом, а затем и вместе со сверстниками.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smtClean="0"/>
              <a:t>Вовлекать детей в познавательно-исследовательскую деятельность, прививать интерес к экспериментированию.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img0.liveinternet.ru/images/attach/c/8/104/805/104805112_5111852_Gigiena1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179512"/>
            <a:ext cx="6172200" cy="1296144"/>
          </a:xfrm>
        </p:spPr>
        <p:txBody>
          <a:bodyPr>
            <a:normAutofit fontScale="90000"/>
          </a:bodyPr>
          <a:lstStyle/>
          <a:p>
            <a:r>
              <a:rPr lang="ru-RU" b="1" cap="none" dirty="0" smtClean="0">
                <a:solidFill>
                  <a:srgbClr val="0000CC"/>
                </a:solidFill>
                <a:effectLst/>
                <a:latin typeface="Times New Roman" pitchFamily="18" charset="0"/>
              </a:rPr>
              <a:t/>
            </a:r>
            <a:br>
              <a:rPr lang="ru-RU" b="1" cap="none" dirty="0" smtClean="0">
                <a:solidFill>
                  <a:srgbClr val="0000CC"/>
                </a:solidFill>
                <a:effectLst/>
                <a:latin typeface="Times New Roman" pitchFamily="18" charset="0"/>
              </a:rPr>
            </a:br>
            <a:r>
              <a:rPr lang="ru-RU" sz="3600" b="1" cap="none" dirty="0" smtClean="0">
                <a:solidFill>
                  <a:srgbClr val="0000CC"/>
                </a:solidFill>
                <a:effectLst/>
                <a:latin typeface="Times New Roman" pitchFamily="18" charset="0"/>
              </a:rPr>
              <a:t>Формы организации работы:</a:t>
            </a:r>
            <a:r>
              <a:rPr lang="ru-RU" b="1" cap="none" dirty="0" smtClean="0">
                <a:solidFill>
                  <a:srgbClr val="0000CC"/>
                </a:solidFill>
                <a:effectLst/>
                <a:latin typeface="Times New Roman" pitchFamily="18" charset="0"/>
              </a:rPr>
              <a:t/>
            </a:r>
            <a:br>
              <a:rPr lang="ru-RU" b="1" cap="none" dirty="0" smtClean="0">
                <a:solidFill>
                  <a:srgbClr val="0000CC"/>
                </a:solidFill>
                <a:effectLst/>
                <a:latin typeface="Times New Roman" pitchFamily="18" charset="0"/>
              </a:rPr>
            </a:b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76672" y="1331640"/>
            <a:ext cx="61206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ru-RU" sz="2400" b="1" dirty="0" smtClean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rgbClr val="0070C0"/>
                </a:solidFill>
              </a:rPr>
              <a:t>Индивидуальные</a:t>
            </a:r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>
                <a:solidFill>
                  <a:srgbClr val="0070C0"/>
                </a:solidFill>
              </a:rPr>
              <a:t>занятия</a:t>
            </a:r>
            <a:r>
              <a:rPr lang="ru-RU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rgbClr val="0070C0"/>
                </a:solidFill>
              </a:rPr>
              <a:t>индивидуально-групповые </a:t>
            </a:r>
            <a:r>
              <a:rPr lang="ru-RU" sz="2400" b="1" dirty="0">
                <a:solidFill>
                  <a:srgbClr val="0070C0"/>
                </a:solidFill>
              </a:rPr>
              <a:t>занятия</a:t>
            </a:r>
            <a:r>
              <a:rPr lang="ru-RU" b="1" dirty="0">
                <a:solidFill>
                  <a:srgbClr val="0070C0"/>
                </a:solidFill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240" y="3275856"/>
            <a:ext cx="4992555" cy="37444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img0.liveinternet.ru/images/attach/c/8/104/805/104805112_5111852_Gigiena1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2656" y="179512"/>
            <a:ext cx="6182444" cy="8784976"/>
          </a:xfrm>
        </p:spPr>
        <p:txBody>
          <a:bodyPr>
            <a:normAutofit fontScale="90000"/>
          </a:bodyPr>
          <a:lstStyle/>
          <a:p>
            <a:pPr algn="l"/>
            <a:r>
              <a:rPr lang="ru-RU" sz="3100" b="1" i="1" dirty="0" smtClean="0">
                <a:latin typeface="Times New Roman" pitchFamily="18" charset="0"/>
                <a:cs typeface="Times New Roman" pitchFamily="18" charset="0"/>
              </a:rPr>
              <a:t>Анкета для родителей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Уважаемые родители!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Нам важно знать ваше отношение к познавательно-исследовательской деятельности детей. Подчеркните один из вариантов ответов или ответьте на предложенный вопрос. 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1. Часто ли Ваш ребенок задает вопросы? 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(Да / Нет / Никогда) 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2. Как Вы на них реагируете?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а) стараюсь доступно рассказать ребенку все, что знаю; 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б) отвечаю первое, что приходит в голову; 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в) говорю, что у меня нет времени. 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3. В чем проявляется исследовательская активность Вашего ребенка? 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а) предпочитает самостоятельно исследовать окружающие его предметы; 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б) любит узнавать новое из разных источников (просмотр телевизионных передач, чтение детских энциклопедий, рассказы взрослых). 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в) редко проявляет исследовательскую активность.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4. С какими предметами и материалами любит экспериментировать Ваш ребенок? 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5. Как Вы думаете, нужно ли проводить элементарные опыты или занятия по экспериментированию в детском саду? 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ДА НЕТ (нужное подчеркнуть) 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6. Как вы поддерживаете интерес ребенка к экспериментированию? 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7. Нужна ли Вам консультационная помощь по организации детского экспериментирования в домашних условиях? ДА НЕТ (нужное подчеркнуть). 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Благодарим Вас за сотрудничество!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img0.liveinternet.ru/images/attach/c/8/104/805/104805112_5111852_Gigiena1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816" y="4554501"/>
            <a:ext cx="4567237" cy="338094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816" y="556000"/>
            <a:ext cx="4581128" cy="34358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img0.liveinternet.ru/images/attach/c/8/104/805/104805112_5111852_Gigiena1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32" y="3218055"/>
            <a:ext cx="3888786" cy="29485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928" y="6246596"/>
            <a:ext cx="3867620" cy="28174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936" y="94757"/>
            <a:ext cx="3888786" cy="30285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104805112_5111852_Gigiena1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323529"/>
            <a:ext cx="5866978" cy="936103"/>
          </a:xfrm>
        </p:spPr>
        <p:txBody>
          <a:bodyPr/>
          <a:lstStyle/>
          <a:p>
            <a:r>
              <a:rPr lang="ru-RU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Фотогалерея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976" y="1454861"/>
            <a:ext cx="4104456" cy="30783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051" y="4788024"/>
            <a:ext cx="4100523" cy="30753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104805112_5111852_Gigiena1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458" y="4644008"/>
            <a:ext cx="4512501" cy="33843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458" y="755576"/>
            <a:ext cx="4512501" cy="33843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104805112_5111852_Gigiena1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816" y="487068"/>
            <a:ext cx="4509120" cy="33818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816" y="4355976"/>
            <a:ext cx="4564565" cy="34234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104805112_5111852_Gigiena1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952" y="5292080"/>
            <a:ext cx="3717032" cy="278777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31" y="323528"/>
            <a:ext cx="6094313" cy="45159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104805112_5111852_Gigiena1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412776" y="179512"/>
            <a:ext cx="34031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МОЁ ТВОРЧЕСТВО</a:t>
            </a:r>
            <a:endParaRPr lang="ru-RU" sz="32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0" y="2138863"/>
            <a:ext cx="2989952" cy="37073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390" y="817722"/>
            <a:ext cx="3617374" cy="289018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9" t="-2339" b="4683"/>
          <a:stretch/>
        </p:blipFill>
        <p:spPr>
          <a:xfrm>
            <a:off x="159" y="5860733"/>
            <a:ext cx="4304795" cy="32832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0" r="34251"/>
          <a:stretch/>
        </p:blipFill>
        <p:spPr>
          <a:xfrm>
            <a:off x="4024765" y="3707903"/>
            <a:ext cx="2736597" cy="26150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img0.liveinternet.ru/images/attach/c/8/104/805/104805112_5111852_Gigiena1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27822" y="0"/>
            <a:ext cx="6858000" cy="9144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677424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</a:rPr>
              <a:t>Общие сведения</a:t>
            </a:r>
            <a:endParaRPr lang="ru-RU" sz="3200" b="1" dirty="0">
              <a:solidFill>
                <a:srgbClr val="0070C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32656" y="971600"/>
            <a:ext cx="626469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342900" algn="l"/>
              </a:tabLst>
            </a:pP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Щамхалова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Милана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Курбитовна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18.09.1984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г.р</a:t>
            </a:r>
            <a:endParaRPr lang="ru-RU" b="1" u="sng" dirty="0" smtClean="0">
              <a:latin typeface="Times New Roman" pitchFamily="18" charset="0"/>
            </a:endParaRPr>
          </a:p>
          <a:p>
            <a:pPr algn="ctr">
              <a:tabLst>
                <a:tab pos="342900" algn="l"/>
              </a:tabLst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Работаю в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МКДОУ  «КУЛИНСКИЙ ДЕТСКИЙ САД»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должности воспитателя 10 лет</a:t>
            </a:r>
            <a:endParaRPr lang="ru-RU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342900" algn="l"/>
              </a:tabLst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Образование: </a:t>
            </a:r>
          </a:p>
          <a:p>
            <a:pPr algn="ctr">
              <a:tabLst>
                <a:tab pos="342900" algn="l"/>
              </a:tabLst>
            </a:pPr>
            <a:r>
              <a:rPr lang="ru-RU" dirty="0" err="1" smtClean="0">
                <a:latin typeface="Times New Roman" pitchFamily="18" charset="0"/>
              </a:rPr>
              <a:t>Кизлярский</a:t>
            </a:r>
            <a:r>
              <a:rPr lang="ru-RU" dirty="0" smtClean="0">
                <a:latin typeface="Times New Roman" pitchFamily="18" charset="0"/>
              </a:rPr>
              <a:t> индустриально-педагогический техникум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0" hangingPunct="0">
              <a:tabLst>
                <a:tab pos="342900" algn="l"/>
              </a:tabLst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2004г.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77" r="6274"/>
          <a:stretch/>
        </p:blipFill>
        <p:spPr>
          <a:xfrm>
            <a:off x="1844824" y="2987824"/>
            <a:ext cx="3771850" cy="44903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104805112_5111852_Gigiena1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38" b="16138"/>
          <a:stretch/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104805112_5111852_Gigiena1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720" y="2550928"/>
            <a:ext cx="5260368" cy="39452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94" y="0"/>
            <a:ext cx="3429530" cy="25509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237" y="171053"/>
            <a:ext cx="3456764" cy="23798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94" y="6516216"/>
            <a:ext cx="3429531" cy="26277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238" y="6516215"/>
            <a:ext cx="3485056" cy="25202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104805112_5111852_Gigiena1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4466" y="0"/>
            <a:ext cx="6858000" cy="9144000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656" y="601458"/>
            <a:ext cx="3904434" cy="270212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656" y="3454712"/>
            <a:ext cx="3904434" cy="26589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656" y="6307326"/>
            <a:ext cx="3904434" cy="262155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13807" y="0"/>
            <a:ext cx="4076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Я в роли Деда Мороза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https://img0.liveinternet.ru/images/attach/c/8/104/805/104805112_5111852_Gigiena1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063"/>
          <a:stretch/>
        </p:blipFill>
        <p:spPr>
          <a:xfrm>
            <a:off x="236689" y="0"/>
            <a:ext cx="6512421" cy="45474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40333" y="3543833"/>
            <a:ext cx="4505132" cy="65124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img0.liveinternet.ru/images/attach/c/8/104/805/104805112_5111852_Gigiena1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2656" y="107504"/>
            <a:ext cx="6182444" cy="72008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КУРСЫ ПОВЫШЕНИЯ КВАЛИФИКАКАЦИИ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90047" y="-325542"/>
            <a:ext cx="4302455" cy="63235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6" b="1176"/>
          <a:stretch/>
        </p:blipFill>
        <p:spPr>
          <a:xfrm rot="5400000">
            <a:off x="1371707" y="3912648"/>
            <a:ext cx="4156529" cy="63061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https://img0.liveinternet.ru/images/attach/c/8/104/805/104805112_5111852_Gigiena1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7" t="4851" r="4276" b="8000"/>
          <a:stretch/>
        </p:blipFill>
        <p:spPr>
          <a:xfrm rot="5400000">
            <a:off x="-639452" y="1583668"/>
            <a:ext cx="8352928" cy="59766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https://img0.liveinternet.ru/images/attach/c/8/104/805/104805112_5111852_Gigiena1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1026" name="Picture 2" descr="C:\Users\User\Desktop\ЭССЕ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7" t="4805" r="2788" b="5318"/>
          <a:stretch/>
        </p:blipFill>
        <p:spPr bwMode="auto">
          <a:xfrm>
            <a:off x="20247" y="0"/>
            <a:ext cx="6837753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9122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https://img0.liveinternet.ru/images/attach/c/8/104/805/104805112_5111852_Gigiena1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2050" name="Picture 2" descr="C:\Users\User\Desktop\ЭССЕ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9" b="15373"/>
          <a:stretch/>
        </p:blipFill>
        <p:spPr bwMode="auto">
          <a:xfrm>
            <a:off x="0" y="-108520"/>
            <a:ext cx="6858000" cy="925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8840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https://img0.liveinternet.ru/images/attach/c/8/104/805/104805112_5111852_Gigiena1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5" name="Лента лицом вверх 4"/>
          <p:cNvSpPr/>
          <p:nvPr/>
        </p:nvSpPr>
        <p:spPr>
          <a:xfrm>
            <a:off x="0" y="251520"/>
            <a:ext cx="6858000" cy="914400"/>
          </a:xfrm>
          <a:prstGeom prst="ribbon2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FF0000"/>
                </a:solidFill>
              </a:rPr>
              <a:t>Участие в открытых мероприятиях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1" t="7038" r="991" b="33074"/>
          <a:stretch/>
        </p:blipFill>
        <p:spPr>
          <a:xfrm>
            <a:off x="3784400" y="5180701"/>
            <a:ext cx="2698094" cy="341122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48" r="24449" b="9214"/>
          <a:stretch/>
        </p:blipFill>
        <p:spPr>
          <a:xfrm>
            <a:off x="1700808" y="1856123"/>
            <a:ext cx="3668890" cy="297113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74" y="5180701"/>
            <a:ext cx="2654052" cy="34112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https://img0.liveinternet.ru/images/attach/c/8/104/805/104805112_5111852_Gigiena1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445">
            <a:off x="3806180" y="5220072"/>
            <a:ext cx="2708920" cy="361189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7234">
            <a:off x="261228" y="3229065"/>
            <a:ext cx="3909053" cy="293179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518" y="80658"/>
            <a:ext cx="3717032" cy="27877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580</TotalTime>
  <Words>159</Words>
  <Application>Microsoft Office PowerPoint</Application>
  <PresentationFormat>Экран (4:3)</PresentationFormat>
  <Paragraphs>26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  МУНИЦИПАЛЬНОЕ КАЗЕННОЕ ДОШКОЛЬНОЕ ОБРАЗОВАТЕЛЬНОЕ УЧРЕЖДЕНИЕ  «КУЛИНСКИЙ ДЕТСКИЙ САД» </vt:lpstr>
      <vt:lpstr>Общие сведения</vt:lpstr>
      <vt:lpstr>Презентация PowerPoint</vt:lpstr>
      <vt:lpstr>КУРСЫ ПОВЫШЕНИЯ КВАЛИФИКАКАЦИИ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Основные задачи и направления работы</vt:lpstr>
      <vt:lpstr> Формы организации работы: </vt:lpstr>
      <vt:lpstr>Анкета для родителей  Уважаемые родители!  Нам важно знать ваше отношение к познавательно-исследовательской деятельности детей. Подчеркните один из вариантов ответов или ответьте на предложенный вопрос.  1. Часто ли Ваш ребенок задает вопросы?  (Да / Нет / Никогда)  2. Как Вы на них реагируете? а) стараюсь доступно рассказать ребенку все, что знаю;  б) отвечаю первое, что приходит в голову;  в) говорю, что у меня нет времени.    3. В чем проявляется исследовательская активность Вашего ребенка?  а) предпочитает самостоятельно исследовать окружающие его предметы;  б) любит узнавать новое из разных источников (просмотр телевизионных передач, чтение детских энциклопедий, рассказы взрослых).  в) редко проявляет исследовательскую активность.   4. С какими предметами и материалами любит экспериментировать Ваш ребенок?      5. Как Вы думаете, нужно ли проводить элементарные опыты или занятия по экспериментированию в детском саду?  ДА НЕТ (нужное подчеркнуть)    6. Как вы поддерживаете интерес ребенка к экспериментированию?      7. Нужна ли Вам консультационная помощь по организации детского экспериментирования в домашних условиях? ДА НЕТ (нужное подчеркнуть).      Благодарим Вас за сотрудничество! </vt:lpstr>
      <vt:lpstr>Презентация PowerPoint</vt:lpstr>
      <vt:lpstr>Презентация PowerPoint</vt:lpstr>
      <vt:lpstr>Фотогалерея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дошкольное образовательное учреждение центр развития ребенка детский сад №23 г.Орла</dc:title>
  <dc:creator>Admin</dc:creator>
  <cp:lastModifiedBy>Windows User</cp:lastModifiedBy>
  <cp:revision>70</cp:revision>
  <dcterms:created xsi:type="dcterms:W3CDTF">2019-05-02T06:49:16Z</dcterms:created>
  <dcterms:modified xsi:type="dcterms:W3CDTF">2021-04-16T07:27:05Z</dcterms:modified>
</cp:coreProperties>
</file>